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embeddedFontLst>
    <p:embeddedFont>
      <p:font typeface="Montserrat SemiBold"/>
      <p:regular r:id="rId39"/>
      <p:bold r:id="rId40"/>
      <p:italic r:id="rId41"/>
      <p:boldItalic r:id="rId42"/>
    </p:embeddedFont>
    <p:embeddedFont>
      <p:font typeface="Montserrat"/>
      <p:regular r:id="rId43"/>
      <p:bold r:id="rId44"/>
      <p:italic r:id="rId45"/>
      <p:boldItalic r:id="rId46"/>
    </p:embeddedFont>
    <p:embeddedFont>
      <p:font typeface="Montserrat Medium"/>
      <p:regular r:id="rId47"/>
      <p:bold r:id="rId48"/>
      <p:italic r:id="rId49"/>
      <p:boldItalic r:id="rId50"/>
    </p:embeddedFont>
    <p:embeddedFont>
      <p:font typeface="Montserrat Light"/>
      <p:regular r:id="rId51"/>
      <p:bold r:id="rId52"/>
      <p:italic r:id="rId53"/>
      <p:boldItalic r:id="rId54"/>
    </p:embeddedFont>
    <p:embeddedFont>
      <p:font typeface="Helvetica Neue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SemiBold-bold.fntdata"/><Relationship Id="rId42" Type="http://schemas.openxmlformats.org/officeDocument/2006/relationships/font" Target="fonts/MontserratSemiBold-boldItalic.fntdata"/><Relationship Id="rId41" Type="http://schemas.openxmlformats.org/officeDocument/2006/relationships/font" Target="fonts/MontserratSemiBold-italic.fntdata"/><Relationship Id="rId44" Type="http://schemas.openxmlformats.org/officeDocument/2006/relationships/font" Target="fonts/Montserrat-bold.fntdata"/><Relationship Id="rId43" Type="http://schemas.openxmlformats.org/officeDocument/2006/relationships/font" Target="fonts/Montserrat-regular.fntdata"/><Relationship Id="rId46" Type="http://schemas.openxmlformats.org/officeDocument/2006/relationships/font" Target="fonts/Montserrat-boldItalic.fntdata"/><Relationship Id="rId45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MontserratMedium-bold.fntdata"/><Relationship Id="rId47" Type="http://schemas.openxmlformats.org/officeDocument/2006/relationships/font" Target="fonts/MontserratMedium-regular.fntdata"/><Relationship Id="rId49" Type="http://schemas.openxmlformats.org/officeDocument/2006/relationships/font" Target="fonts/MontserratMedium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font" Target="fonts/MontserratSemiBold-regular.fntdata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ontserratLight-regular.fntdata"/><Relationship Id="rId50" Type="http://schemas.openxmlformats.org/officeDocument/2006/relationships/font" Target="fonts/MontserratMedium-boldItalic.fntdata"/><Relationship Id="rId53" Type="http://schemas.openxmlformats.org/officeDocument/2006/relationships/font" Target="fonts/MontserratLight-italic.fntdata"/><Relationship Id="rId52" Type="http://schemas.openxmlformats.org/officeDocument/2006/relationships/font" Target="fonts/MontserratLight-bold.fntdata"/><Relationship Id="rId11" Type="http://schemas.openxmlformats.org/officeDocument/2006/relationships/slide" Target="slides/slide5.xml"/><Relationship Id="rId55" Type="http://schemas.openxmlformats.org/officeDocument/2006/relationships/font" Target="fonts/HelveticaNeue-regular.fntdata"/><Relationship Id="rId10" Type="http://schemas.openxmlformats.org/officeDocument/2006/relationships/slide" Target="slides/slide4.xml"/><Relationship Id="rId54" Type="http://schemas.openxmlformats.org/officeDocument/2006/relationships/font" Target="fonts/MontserratLight-boldItalic.fntdata"/><Relationship Id="rId13" Type="http://schemas.openxmlformats.org/officeDocument/2006/relationships/slide" Target="slides/slide7.xml"/><Relationship Id="rId57" Type="http://schemas.openxmlformats.org/officeDocument/2006/relationships/font" Target="fonts/HelveticaNeue-italic.fntdata"/><Relationship Id="rId12" Type="http://schemas.openxmlformats.org/officeDocument/2006/relationships/slide" Target="slides/slide6.xml"/><Relationship Id="rId56" Type="http://schemas.openxmlformats.org/officeDocument/2006/relationships/font" Target="fonts/HelveticaNeue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58" Type="http://schemas.openxmlformats.org/officeDocument/2006/relationships/font" Target="fonts/HelveticaNeue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19d70b883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19d70b883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Quem sou eu?</a:t>
            </a:r>
            <a:endParaRPr sz="3600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595e2ba41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595e2ba41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8b156763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8b156763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Char char="-"/>
            </a:pPr>
            <a:r>
              <a:rPr b="1" lang="pt-BR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Pergunta</a:t>
            </a:r>
            <a:br>
              <a:rPr b="1" lang="pt-BR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Breve contexto da diferença</a:t>
            </a:r>
            <a:endParaRPr b="1"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8b156763e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8b156763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-"/>
            </a:pP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B2B o cliente está te pagando para resolver um problema , ou vários ao mesmo tempo.</a:t>
            </a:r>
            <a:b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Aumentar receita</a:t>
            </a:r>
            <a:b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Eficiência operacional</a:t>
            </a:r>
            <a:b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Centralização de dados e informações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8b156763e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8b156763e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VEnda envolve outros times da empresa - De um CS até um </a:t>
            </a: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Líder</a:t>
            </a: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técnico</a:t>
            </a:r>
            <a:b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Contas Enterprises envolvem até C - levels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8b156763e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8b156763e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Exemplo de capa para usar entre um assunto e outro dentro da sua apresentação, como um subtítulo ou subtópico.</a:t>
            </a:r>
            <a:endParaRPr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58b156763e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58b156763e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 atribuições de um PM/PO não de diferem em seu conceito do B2B para o B2C</a:t>
            </a:r>
            <a:b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POrém no dia-a-dia existem diferença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8b156763e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58b156763e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Alto nível de feedbacks vindo de todos os lados/times - Clientes e prospects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Maior proximidade com os clientes</a:t>
            </a:r>
            <a:b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Facilidade de ter um feedback qualitativo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5b5acba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5b5acba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COMO A DECISÃO É MAIS COMPLEXA É COMUM O PEDIDO</a:t>
            </a:r>
            <a:endParaRPr b="1" sz="24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O time de vendas chega com a solicitação</a:t>
            </a:r>
            <a:endParaRPr b="1" sz="2400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8b156763e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8b156763e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3600">
                <a:solidFill>
                  <a:schemeClr val="dk1"/>
                </a:solidFill>
              </a:rPr>
              <a:t>ESTOU FECHANDO O MELHOR CLIENTE QUE A EMPRESA VAI TER $$$$$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3600">
                <a:solidFill>
                  <a:schemeClr val="dk1"/>
                </a:solidFill>
              </a:rPr>
              <a:t>MILHÃO NO PROXIMO SLIDE</a:t>
            </a:r>
            <a:endParaRPr b="1"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8b156763e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58b156763e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FRASE CHAVE DO TIME DE VENDAS PRÓXIMO SLIDE</a:t>
            </a:r>
            <a:endParaRPr b="1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58b156763e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58b156763e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Exemplo de capa para usar entre um assunto e outro dentro da sua apresentação, como um subtítulo ou subtópico.</a:t>
            </a:r>
            <a:endParaRPr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8b156763e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58b156763e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Backlog organizado - Entregas em dias e alinhada</a:t>
            </a:r>
            <a:br>
              <a:rPr lang="pt-BR" sz="30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pt-BR" sz="30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Roadmap dos próximos 6 meses refinando</a:t>
            </a:r>
            <a:br>
              <a:rPr lang="pt-BR" sz="30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pt-BR" sz="30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Stackholders alinhados</a:t>
            </a:r>
            <a:br>
              <a:rPr lang="pt-BR" sz="30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br>
              <a:rPr lang="pt-BR" sz="30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pt-BR" sz="30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EMPATIA</a:t>
            </a:r>
            <a:endParaRPr sz="3000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8b156763e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8b156763e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8b156763e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58b156763e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8b156763e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58b156763e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b="1" lang="pt-BR" sz="2400">
                <a:solidFill>
                  <a:schemeClr val="dk1"/>
                </a:solidFill>
              </a:rPr>
              <a:t>Vista sua capa do </a:t>
            </a:r>
            <a:r>
              <a:rPr b="1" lang="pt-BR" sz="2400">
                <a:solidFill>
                  <a:schemeClr val="dk1"/>
                </a:solidFill>
              </a:rPr>
              <a:t>Business</a:t>
            </a:r>
            <a:r>
              <a:rPr b="1" lang="pt-BR" sz="2400">
                <a:solidFill>
                  <a:schemeClr val="dk1"/>
                </a:solidFill>
              </a:rPr>
              <a:t> e pense nas métricas da empresa.</a:t>
            </a:r>
            <a:endParaRPr b="1" sz="24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b="1" lang="pt-BR" sz="2400">
                <a:solidFill>
                  <a:schemeClr val="dk1"/>
                </a:solidFill>
              </a:rPr>
              <a:t>Assumindo essa posição o time de vendas tende a confiar mais nas suas devolutivas - não se coloque como o cara de TI ou o “mini-ceo”</a:t>
            </a:r>
            <a:br>
              <a:rPr lang="pt-BR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58b156763e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58b156763e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1 - Sugira para o time de vendas convencer o cliente a começar a utilizar o produto pelas partes que ele amou. Treine esse discurso.</a:t>
            </a:r>
            <a:b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2 - Explique que Feedbacks e solicitações/sugestões de clientes tem maior peso</a:t>
            </a:r>
            <a:endParaRPr b="1" sz="2400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59479db4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59479db4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Sempre faça questionamentos sobre o porque dessa solicitação estar sendo feito por esse cliente.</a:t>
            </a:r>
            <a:b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- Migração de concorrente que não o atende?</a:t>
            </a:r>
            <a:b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- Qua será o ganho financero para ele e para empresa? - B2B é Resolver problemas</a:t>
            </a:r>
            <a:endParaRPr b="1" sz="3600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58b156763e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58b156763e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Faça um </a:t>
            </a: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exercício</a:t>
            </a: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 sobre quem é o solicitante</a:t>
            </a:r>
            <a:endParaRPr b="1" sz="3600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58b156763e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58b156763e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Pesquise</a:t>
            </a:r>
            <a:br>
              <a:rPr lang="pt-BR" sz="36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pt-BR" sz="36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Descubra na sua base de clientes</a:t>
            </a:r>
            <a:br>
              <a:rPr lang="pt-BR" sz="36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pt-BR" sz="36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Procure por outros clientes que estejam no pipe de vendas que possam ter essa POSSIVEL DOR</a:t>
            </a:r>
            <a:br>
              <a:rPr lang="pt-BR" sz="1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8b156763e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8b156763e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4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Você pode estar criando um diferencial de mercado - Estratégia Pino de Boliche</a:t>
            </a:r>
            <a:br>
              <a:rPr b="1" lang="pt-BR" sz="4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4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Converse com o LEAD - Vá a uma reunião de vendas com o time.</a:t>
            </a:r>
            <a:br>
              <a:rPr b="1" lang="pt-BR" sz="4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4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Estresse a informação.</a:t>
            </a:r>
            <a:endParaRPr b="1" sz="4800">
              <a:solidFill>
                <a:srgbClr val="222F5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58b156763e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58b156763e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Exemplo Dito - Time de projetos especiais</a:t>
            </a:r>
            <a:endParaRPr b="1" sz="36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EXEMPLO DITO - TIME DE P&amp;D - ATENDE NECESSIDADES DE CLIENTES MAS SEMPRE TENTANDO PRODUTIZAR A SOLICITAÇÃO</a:t>
            </a:r>
            <a:endParaRPr b="1" sz="36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58b156763e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58b156763e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3600"/>
              <a:buFont typeface="Montserrat"/>
              <a:buChar char="-"/>
            </a:pP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Eles estão diariamente conversando com possíveis clientes, e que possuem necessidades que o seu produto pode resolver. </a:t>
            </a:r>
            <a:endParaRPr b="1" sz="36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3600"/>
              <a:buFont typeface="Montserrat"/>
              <a:buChar char="-"/>
            </a:pP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Tente separar um tempo para se envolver em algumas reuniões.</a:t>
            </a:r>
            <a:endParaRPr b="1" sz="36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58b156763e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58b156763e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22F51"/>
                </a:solidFill>
              </a:rPr>
              <a:t>Pense nos goals que o time de vendas precisa entregar</a:t>
            </a:r>
            <a:endParaRPr b="1" sz="2400">
              <a:solidFill>
                <a:srgbClr val="222F5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22F51"/>
                </a:solidFill>
              </a:rPr>
              <a:t>RECEITA é Métrica quase sempre principal da empresa</a:t>
            </a:r>
            <a:endParaRPr b="1" sz="2400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58b156763e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58b156763e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Sempre ao dizer não, demonstre para o time o motivo disso não ser possível.</a:t>
            </a:r>
            <a:b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Foque em demonstrar o que está sendo feito e o valor que será gerado X o que você está dizendo não</a:t>
            </a:r>
            <a:br>
              <a:rPr lang="pt-BR" sz="1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pt-BR" sz="1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Ensi</a:t>
            </a:r>
            <a:endParaRPr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5b5acbad4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5b5acbad4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2400"/>
              <a:buChar char="-"/>
            </a:pPr>
            <a:r>
              <a:rPr b="1" lang="pt-BR" sz="2400">
                <a:solidFill>
                  <a:srgbClr val="222F51"/>
                </a:solidFill>
              </a:rPr>
              <a:t>Oportunidades surgem a todo momento</a:t>
            </a:r>
            <a:endParaRPr b="1" sz="2400">
              <a:solidFill>
                <a:srgbClr val="222F5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2400"/>
              <a:buChar char="-"/>
            </a:pPr>
            <a:r>
              <a:rPr b="1" lang="pt-BR" sz="2400">
                <a:solidFill>
                  <a:srgbClr val="222F51"/>
                </a:solidFill>
              </a:rPr>
              <a:t>Você tem a obrigação de sempre estar alerta a todas</a:t>
            </a:r>
            <a:endParaRPr b="1" sz="2400">
              <a:solidFill>
                <a:srgbClr val="222F5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2400"/>
              <a:buChar char="-"/>
            </a:pPr>
            <a:r>
              <a:rPr b="1" lang="pt-BR" sz="2400">
                <a:solidFill>
                  <a:srgbClr val="222F51"/>
                </a:solidFill>
              </a:rPr>
              <a:t>Tente sempre provar com números + Dados quali - Números sem contexto são só numeros</a:t>
            </a:r>
            <a:endParaRPr b="1" sz="2400"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9479db44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9479db44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2400"/>
              <a:buFont typeface="Montserrat"/>
              <a:buChar char="-"/>
            </a:pPr>
            <a:r>
              <a:rPr b="1" lang="pt-BR" sz="24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Faça com que eles possam pensar nisso e já filtrar</a:t>
            </a:r>
            <a:endParaRPr b="1" sz="24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3600"/>
              <a:buFont typeface="Montserrat"/>
              <a:buChar char="-"/>
            </a:pPr>
            <a:r>
              <a:rPr b="1" lang="pt-BR" sz="36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Treinar o discurso de vendas. </a:t>
            </a:r>
            <a:endParaRPr b="1" sz="36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3600"/>
              <a:buFont typeface="Montserrat Medium"/>
              <a:buChar char="-"/>
            </a:pPr>
            <a:r>
              <a:rPr lang="pt-BR" sz="36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Escolha um Campeão do time de vendas para ser seu representante.</a:t>
            </a:r>
            <a:endParaRPr b="1" sz="24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58b156763e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58b156763e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Exemplo de capa para usar entre um assunto e outro dentro da sua apresentação, como um subtítulo ou subtópico.</a:t>
            </a:r>
            <a:endParaRPr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58b156763e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58b156763e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2400"/>
              <a:buChar char="-"/>
            </a:pPr>
            <a:r>
              <a:rPr lang="pt-BR" sz="2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Líder</a:t>
            </a:r>
            <a:r>
              <a:rPr lang="pt-BR" sz="2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do segmento</a:t>
            </a:r>
            <a:endParaRPr sz="24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2400"/>
              <a:buFont typeface="Montserrat Medium"/>
              <a:buChar char="-"/>
            </a:pPr>
            <a:r>
              <a:rPr lang="pt-BR" sz="2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Dor e necesidade clara ao resolver o problema</a:t>
            </a:r>
            <a:endParaRPr sz="24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F51"/>
              </a:buClr>
              <a:buSzPts val="2400"/>
              <a:buFont typeface="Montserrat Medium"/>
              <a:buChar char="-"/>
            </a:pPr>
            <a:r>
              <a:rPr lang="pt-BR" sz="2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Alto valor agregado ao MRR</a:t>
            </a:r>
            <a:endParaRPr sz="24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58b156763e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58b156763e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Customização já nasce como uma possibilidade Real e como um diferencial competitivo</a:t>
            </a:r>
            <a:endParaRPr sz="24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222F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Uma pesquisa bem feita já demonstrou que essa necessidade existiria</a:t>
            </a:r>
            <a:endParaRPr sz="24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595e2ba41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595e2ba41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22F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412d1de512_9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412d1de512_9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Tela de agradecimento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3429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685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0287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7145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057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4003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">
  <p:cSld name="TITLE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title"/>
          </p:nvPr>
        </p:nvSpPr>
        <p:spPr>
          <a:xfrm>
            <a:off x="1812726" y="863947"/>
            <a:ext cx="55185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1778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2540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342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4318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5207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596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685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1812726" y="2652117"/>
            <a:ext cx="5518500" cy="5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Char char="•"/>
              <a:defRPr b="0" i="0" sz="1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Char char="•"/>
              <a:defRPr b="0" i="0" sz="1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Char char="•"/>
              <a:defRPr b="0" i="0" sz="1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Char char="•"/>
              <a:defRPr b="0" i="0" sz="1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04" name="Google Shape;104;p26"/>
          <p:cNvSpPr txBox="1"/>
          <p:nvPr>
            <p:ph idx="12" type="sldNum"/>
          </p:nvPr>
        </p:nvSpPr>
        <p:spPr>
          <a:xfrm>
            <a:off x="4475930" y="4878957"/>
            <a:ext cx="1854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b="0" i="0" sz="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3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7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TDC - BH</a:t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0" name="Google Shape;110;p27"/>
          <p:cNvSpPr txBox="1"/>
          <p:nvPr/>
        </p:nvSpPr>
        <p:spPr>
          <a:xfrm>
            <a:off x="445785" y="2351400"/>
            <a:ext cx="86679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SaaS B2B - Não tenha medo das customizações</a:t>
            </a:r>
            <a:r>
              <a:rPr b="1" lang="pt-BR" sz="25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50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27"/>
          <p:cNvSpPr/>
          <p:nvPr/>
        </p:nvSpPr>
        <p:spPr>
          <a:xfrm>
            <a:off x="586825" y="3227695"/>
            <a:ext cx="7467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7">
            <a:off x="2152793" y="2990676"/>
            <a:ext cx="1745416" cy="9564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8"/>
          <p:cNvSpPr txBox="1"/>
          <p:nvPr/>
        </p:nvSpPr>
        <p:spPr>
          <a:xfrm>
            <a:off x="3740800" y="3848925"/>
            <a:ext cx="1745400" cy="4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rgbClr val="303F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HUB QUE CENTRALIZA E INTEGRA TODOS OS PONTOS DE CONTATO DO CLIENTE ON E OFF.</a:t>
            </a:r>
            <a:endParaRPr sz="700">
              <a:solidFill>
                <a:srgbClr val="303F6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18" name="Google Shape;11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4766" y="1542812"/>
            <a:ext cx="624482" cy="62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64766" y="2199012"/>
            <a:ext cx="624482" cy="62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64766" y="2855212"/>
            <a:ext cx="624482" cy="62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64766" y="3511411"/>
            <a:ext cx="624482" cy="62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64766" y="4167611"/>
            <a:ext cx="624482" cy="62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64766" y="886613"/>
            <a:ext cx="624482" cy="62447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7947900" y="1041063"/>
            <a:ext cx="1196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B539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EMAIL</a:t>
            </a:r>
            <a:endParaRPr sz="800">
              <a:solidFill>
                <a:srgbClr val="4B539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5" name="Google Shape;125;p28"/>
          <p:cNvSpPr txBox="1"/>
          <p:nvPr/>
        </p:nvSpPr>
        <p:spPr>
          <a:xfrm>
            <a:off x="7947900" y="1747167"/>
            <a:ext cx="1196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B539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SMS</a:t>
            </a:r>
            <a:endParaRPr sz="800">
              <a:solidFill>
                <a:srgbClr val="4B539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6" name="Google Shape;126;p28"/>
          <p:cNvSpPr txBox="1"/>
          <p:nvPr/>
        </p:nvSpPr>
        <p:spPr>
          <a:xfrm>
            <a:off x="7947900" y="2353458"/>
            <a:ext cx="1196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B539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FACEBOOK</a:t>
            </a:r>
            <a:endParaRPr sz="800">
              <a:solidFill>
                <a:srgbClr val="4B539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7" name="Google Shape;127;p28"/>
          <p:cNvSpPr txBox="1"/>
          <p:nvPr/>
        </p:nvSpPr>
        <p:spPr>
          <a:xfrm>
            <a:off x="7947900" y="3009648"/>
            <a:ext cx="1196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B539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BROWSER PUSH</a:t>
            </a:r>
            <a:endParaRPr sz="800">
              <a:solidFill>
                <a:srgbClr val="4B539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8" name="Google Shape;128;p28"/>
          <p:cNvSpPr txBox="1"/>
          <p:nvPr/>
        </p:nvSpPr>
        <p:spPr>
          <a:xfrm>
            <a:off x="7947900" y="3665861"/>
            <a:ext cx="1196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B539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MOBILE PUSH</a:t>
            </a:r>
            <a:endParaRPr sz="800">
              <a:solidFill>
                <a:srgbClr val="4B539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9" name="Google Shape;129;p28"/>
          <p:cNvSpPr txBox="1"/>
          <p:nvPr/>
        </p:nvSpPr>
        <p:spPr>
          <a:xfrm>
            <a:off x="7947900" y="4322061"/>
            <a:ext cx="1196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B539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VENDEDOR</a:t>
            </a:r>
            <a:endParaRPr sz="800">
              <a:solidFill>
                <a:srgbClr val="4B539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30" name="Google Shape;130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98200" y="2254425"/>
            <a:ext cx="1449150" cy="144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8"/>
          <p:cNvSpPr txBox="1"/>
          <p:nvPr/>
        </p:nvSpPr>
        <p:spPr>
          <a:xfrm>
            <a:off x="196825" y="180700"/>
            <a:ext cx="3683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rgbClr val="33396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PRODUTO /</a:t>
            </a:r>
            <a:r>
              <a:rPr lang="pt-BR" sz="70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pt-BR" sz="700">
                <a:solidFill>
                  <a:srgbClr val="78909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DITO CRM</a:t>
            </a:r>
            <a:endParaRPr sz="700">
              <a:solidFill>
                <a:srgbClr val="78909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2" name="Google Shape;132;p28"/>
          <p:cNvSpPr txBox="1"/>
          <p:nvPr/>
        </p:nvSpPr>
        <p:spPr>
          <a:xfrm>
            <a:off x="489525" y="676927"/>
            <a:ext cx="41991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9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Dito CRM</a:t>
            </a:r>
            <a:endParaRPr b="1" sz="19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8"/>
          <p:cNvSpPr/>
          <p:nvPr/>
        </p:nvSpPr>
        <p:spPr>
          <a:xfrm>
            <a:off x="297450" y="417810"/>
            <a:ext cx="234000" cy="255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" name="Google Shape;134;p28"/>
          <p:cNvCxnSpPr>
            <a:stCxn id="135" idx="3"/>
          </p:cNvCxnSpPr>
          <p:nvPr/>
        </p:nvCxnSpPr>
        <p:spPr>
          <a:xfrm>
            <a:off x="2359475" y="2008475"/>
            <a:ext cx="860400" cy="1038600"/>
          </a:xfrm>
          <a:prstGeom prst="bentConnector2">
            <a:avLst/>
          </a:prstGeom>
          <a:noFill/>
          <a:ln cap="flat" cmpd="sng" w="9525">
            <a:solidFill>
              <a:srgbClr val="C7CBD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28"/>
          <p:cNvCxnSpPr>
            <a:stCxn id="137" idx="3"/>
          </p:cNvCxnSpPr>
          <p:nvPr/>
        </p:nvCxnSpPr>
        <p:spPr>
          <a:xfrm flipH="1" rot="10800000">
            <a:off x="2359475" y="3020925"/>
            <a:ext cx="863100" cy="1047600"/>
          </a:xfrm>
          <a:prstGeom prst="bentConnector2">
            <a:avLst/>
          </a:prstGeom>
          <a:noFill/>
          <a:ln cap="flat" cmpd="sng" w="9525">
            <a:solidFill>
              <a:srgbClr val="C7CBD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38" name="Google Shape;138;p28"/>
          <p:cNvGrpSpPr/>
          <p:nvPr/>
        </p:nvGrpSpPr>
        <p:grpSpPr>
          <a:xfrm>
            <a:off x="573275" y="3631275"/>
            <a:ext cx="1786200" cy="874500"/>
            <a:chOff x="573275" y="3631275"/>
            <a:chExt cx="1786200" cy="874500"/>
          </a:xfrm>
        </p:grpSpPr>
        <p:sp>
          <p:nvSpPr>
            <p:cNvPr id="137" name="Google Shape;137;p28"/>
            <p:cNvSpPr/>
            <p:nvPr/>
          </p:nvSpPr>
          <p:spPr>
            <a:xfrm>
              <a:off x="573275" y="3631275"/>
              <a:ext cx="1786200" cy="874500"/>
            </a:xfrm>
            <a:prstGeom prst="roundRect">
              <a:avLst>
                <a:gd fmla="val 7989" name="adj"/>
              </a:avLst>
            </a:prstGeom>
            <a:solidFill>
              <a:srgbClr val="303F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9" name="Google Shape;139;p28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320274" y="3732068"/>
              <a:ext cx="292201" cy="3627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0" name="Google Shape;140;p28"/>
          <p:cNvGrpSpPr/>
          <p:nvPr/>
        </p:nvGrpSpPr>
        <p:grpSpPr>
          <a:xfrm>
            <a:off x="573275" y="1571225"/>
            <a:ext cx="1786200" cy="874500"/>
            <a:chOff x="573275" y="1571225"/>
            <a:chExt cx="1786200" cy="874500"/>
          </a:xfrm>
        </p:grpSpPr>
        <p:sp>
          <p:nvSpPr>
            <p:cNvPr id="135" name="Google Shape;135;p28"/>
            <p:cNvSpPr/>
            <p:nvPr/>
          </p:nvSpPr>
          <p:spPr>
            <a:xfrm>
              <a:off x="573275" y="1571225"/>
              <a:ext cx="1786200" cy="874500"/>
            </a:xfrm>
            <a:prstGeom prst="roundRect">
              <a:avLst>
                <a:gd fmla="val 7989" name="adj"/>
              </a:avLst>
            </a:prstGeom>
            <a:solidFill>
              <a:srgbClr val="39C8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1" name="Google Shape;141;p28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290047" y="1717580"/>
              <a:ext cx="352657" cy="3526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2" name="Google Shape;142;p28"/>
          <p:cNvGrpSpPr/>
          <p:nvPr/>
        </p:nvGrpSpPr>
        <p:grpSpPr>
          <a:xfrm>
            <a:off x="573275" y="2601250"/>
            <a:ext cx="1786200" cy="874500"/>
            <a:chOff x="573275" y="2601250"/>
            <a:chExt cx="1786200" cy="874500"/>
          </a:xfrm>
        </p:grpSpPr>
        <p:sp>
          <p:nvSpPr>
            <p:cNvPr id="143" name="Google Shape;143;p28"/>
            <p:cNvSpPr/>
            <p:nvPr/>
          </p:nvSpPr>
          <p:spPr>
            <a:xfrm>
              <a:off x="573275" y="2601250"/>
              <a:ext cx="1786200" cy="874500"/>
            </a:xfrm>
            <a:prstGeom prst="roundRect">
              <a:avLst>
                <a:gd fmla="val 7989" name="adj"/>
              </a:avLst>
            </a:prstGeom>
            <a:solidFill>
              <a:srgbClr val="4B549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4" name="Google Shape;144;p28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1257300" y="2696589"/>
              <a:ext cx="418150" cy="4181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5" name="Google Shape;145;p28"/>
          <p:cNvSpPr txBox="1"/>
          <p:nvPr/>
        </p:nvSpPr>
        <p:spPr>
          <a:xfrm>
            <a:off x="615275" y="4151900"/>
            <a:ext cx="17073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 MOBILE</a:t>
            </a:r>
            <a:endParaRPr sz="8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6" name="Google Shape;146;p28"/>
          <p:cNvSpPr txBox="1"/>
          <p:nvPr/>
        </p:nvSpPr>
        <p:spPr>
          <a:xfrm>
            <a:off x="615275" y="3141013"/>
            <a:ext cx="17073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ECOMMERCE</a:t>
            </a:r>
            <a:endParaRPr sz="8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7" name="Google Shape;147;p28"/>
          <p:cNvSpPr txBox="1"/>
          <p:nvPr/>
        </p:nvSpPr>
        <p:spPr>
          <a:xfrm>
            <a:off x="615275" y="2108538"/>
            <a:ext cx="17073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LOJA FÍSICA</a:t>
            </a:r>
            <a:endParaRPr sz="8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8" name="Google Shape;148;p28"/>
          <p:cNvSpPr/>
          <p:nvPr/>
        </p:nvSpPr>
        <p:spPr>
          <a:xfrm>
            <a:off x="2346825" y="1995725"/>
            <a:ext cx="25800" cy="25500"/>
          </a:xfrm>
          <a:prstGeom prst="ellipse">
            <a:avLst/>
          </a:prstGeom>
          <a:solidFill>
            <a:srgbClr val="222F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8"/>
          <p:cNvSpPr/>
          <p:nvPr/>
        </p:nvSpPr>
        <p:spPr>
          <a:xfrm>
            <a:off x="2346825" y="3025606"/>
            <a:ext cx="25800" cy="25500"/>
          </a:xfrm>
          <a:prstGeom prst="ellipse">
            <a:avLst/>
          </a:prstGeom>
          <a:solidFill>
            <a:srgbClr val="222F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8"/>
          <p:cNvSpPr/>
          <p:nvPr/>
        </p:nvSpPr>
        <p:spPr>
          <a:xfrm>
            <a:off x="2346825" y="4056684"/>
            <a:ext cx="25800" cy="25500"/>
          </a:xfrm>
          <a:prstGeom prst="ellipse">
            <a:avLst/>
          </a:prstGeom>
          <a:solidFill>
            <a:srgbClr val="222F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1" name="Google Shape;151;p28"/>
          <p:cNvGrpSpPr/>
          <p:nvPr/>
        </p:nvGrpSpPr>
        <p:grpSpPr>
          <a:xfrm>
            <a:off x="5194446" y="2981171"/>
            <a:ext cx="1877562" cy="1320240"/>
            <a:chOff x="5194446" y="2981171"/>
            <a:chExt cx="1877562" cy="1320240"/>
          </a:xfrm>
        </p:grpSpPr>
        <p:pic>
          <p:nvPicPr>
            <p:cNvPr id="152" name="Google Shape;152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799953">
              <a:off x="5101443" y="3775827"/>
              <a:ext cx="1745417" cy="956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158476">
              <a:off x="5257193" y="3441152"/>
              <a:ext cx="1745416" cy="956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414132">
              <a:off x="5327168" y="3085701"/>
              <a:ext cx="1745417" cy="956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5" name="Google Shape;155;p28"/>
          <p:cNvGrpSpPr/>
          <p:nvPr/>
        </p:nvGrpSpPr>
        <p:grpSpPr>
          <a:xfrm flipH="1" rot="10516723">
            <a:off x="5119734" y="1530415"/>
            <a:ext cx="1877361" cy="1320098"/>
            <a:chOff x="5194446" y="2981171"/>
            <a:chExt cx="1877562" cy="1320240"/>
          </a:xfrm>
        </p:grpSpPr>
        <p:pic>
          <p:nvPicPr>
            <p:cNvPr id="156" name="Google Shape;156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799953">
              <a:off x="5101443" y="3775827"/>
              <a:ext cx="1745417" cy="956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158476">
              <a:off x="5257193" y="3441152"/>
              <a:ext cx="1745416" cy="956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414132">
              <a:off x="5327168" y="3085701"/>
              <a:ext cx="1745417" cy="9564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03F66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>
            <p:ph idx="1" type="subTitle"/>
          </p:nvPr>
        </p:nvSpPr>
        <p:spPr>
          <a:xfrm>
            <a:off x="319850" y="2168250"/>
            <a:ext cx="8243100" cy="8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B2C</a:t>
            </a:r>
            <a:r>
              <a:rPr b="1" lang="pt-BR" sz="4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r>
              <a:rPr b="1" lang="pt-BR" sz="4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pt-BR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B2B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30"/>
          <p:cNvGrpSpPr/>
          <p:nvPr/>
        </p:nvGrpSpPr>
        <p:grpSpPr>
          <a:xfrm>
            <a:off x="3980540" y="0"/>
            <a:ext cx="5176944" cy="5143500"/>
            <a:chOff x="3511687" y="0"/>
            <a:chExt cx="5646138" cy="5143500"/>
          </a:xfrm>
        </p:grpSpPr>
        <p:sp>
          <p:nvSpPr>
            <p:cNvPr id="169" name="Google Shape;169;p30"/>
            <p:cNvSpPr/>
            <p:nvPr/>
          </p:nvSpPr>
          <p:spPr>
            <a:xfrm>
              <a:off x="3631225" y="0"/>
              <a:ext cx="5526600" cy="5143500"/>
            </a:xfrm>
            <a:prstGeom prst="rect">
              <a:avLst/>
            </a:prstGeom>
            <a:solidFill>
              <a:srgbClr val="3339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0"/>
            <p:cNvSpPr/>
            <p:nvPr/>
          </p:nvSpPr>
          <p:spPr>
            <a:xfrm rot="-2703234">
              <a:off x="3558239" y="2459002"/>
              <a:ext cx="225496" cy="225496"/>
            </a:xfrm>
            <a:prstGeom prst="rect">
              <a:avLst/>
            </a:prstGeom>
            <a:solidFill>
              <a:srgbClr val="3339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0"/>
            <p:cNvSpPr txBox="1"/>
            <p:nvPr/>
          </p:nvSpPr>
          <p:spPr>
            <a:xfrm>
              <a:off x="3631225" y="417150"/>
              <a:ext cx="54426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B2B</a:t>
              </a:r>
              <a:endPara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72" name="Google Shape;172;p30"/>
          <p:cNvSpPr txBox="1"/>
          <p:nvPr>
            <p:ph type="title"/>
          </p:nvPr>
        </p:nvSpPr>
        <p:spPr>
          <a:xfrm>
            <a:off x="224825" y="318150"/>
            <a:ext cx="30036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  <a:t>B2C</a:t>
            </a:r>
            <a:endParaRPr b="1" sz="24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73" name="Google Shape;173;p30"/>
          <p:cNvGrpSpPr/>
          <p:nvPr/>
        </p:nvGrpSpPr>
        <p:grpSpPr>
          <a:xfrm>
            <a:off x="3962013" y="915500"/>
            <a:ext cx="4667412" cy="1431525"/>
            <a:chOff x="3962013" y="915500"/>
            <a:chExt cx="4667412" cy="1431525"/>
          </a:xfrm>
        </p:grpSpPr>
        <p:sp>
          <p:nvSpPr>
            <p:cNvPr id="174" name="Google Shape;174;p30"/>
            <p:cNvSpPr txBox="1"/>
            <p:nvPr/>
          </p:nvSpPr>
          <p:spPr>
            <a:xfrm>
              <a:off x="3962013" y="915500"/>
              <a:ext cx="896400" cy="81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75" name="Google Shape;175;p30"/>
            <p:cNvSpPr txBox="1"/>
            <p:nvPr/>
          </p:nvSpPr>
          <p:spPr>
            <a:xfrm>
              <a:off x="4858425" y="1099325"/>
              <a:ext cx="3771000" cy="12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Entregar </a:t>
              </a:r>
              <a:r>
                <a:rPr b="1" lang="pt-BR" sz="2500">
                  <a:solidFill>
                    <a:srgbClr val="39C88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valor</a:t>
              </a: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(ROI) para a </a:t>
              </a:r>
              <a:r>
                <a:rPr b="1" lang="pt-BR" sz="2500">
                  <a:solidFill>
                    <a:srgbClr val="39C88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empresa contratante</a:t>
              </a: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com a utilização do seu produto/serviço</a:t>
              </a:r>
              <a:endPara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76" name="Google Shape;176;p30"/>
          <p:cNvSpPr txBox="1"/>
          <p:nvPr/>
        </p:nvSpPr>
        <p:spPr>
          <a:xfrm>
            <a:off x="224825" y="1099325"/>
            <a:ext cx="3771000" cy="18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  <a:t>Entregar um serviço/ produto diretamente para o </a:t>
            </a:r>
            <a:r>
              <a:rPr b="1" lang="pt-BR" sz="25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consumidor final</a:t>
            </a:r>
            <a:endParaRPr b="1" sz="2500">
              <a:solidFill>
                <a:srgbClr val="41488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400">
              <a:solidFill>
                <a:srgbClr val="41488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31"/>
          <p:cNvGrpSpPr/>
          <p:nvPr/>
        </p:nvGrpSpPr>
        <p:grpSpPr>
          <a:xfrm>
            <a:off x="3980540" y="0"/>
            <a:ext cx="5176944" cy="5143500"/>
            <a:chOff x="3511687" y="0"/>
            <a:chExt cx="5646138" cy="5143500"/>
          </a:xfrm>
        </p:grpSpPr>
        <p:sp>
          <p:nvSpPr>
            <p:cNvPr id="182" name="Google Shape;182;p31"/>
            <p:cNvSpPr/>
            <p:nvPr/>
          </p:nvSpPr>
          <p:spPr>
            <a:xfrm>
              <a:off x="3631225" y="0"/>
              <a:ext cx="5526600" cy="5143500"/>
            </a:xfrm>
            <a:prstGeom prst="rect">
              <a:avLst/>
            </a:prstGeom>
            <a:solidFill>
              <a:srgbClr val="3339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1"/>
            <p:cNvSpPr/>
            <p:nvPr/>
          </p:nvSpPr>
          <p:spPr>
            <a:xfrm rot="-2703234">
              <a:off x="3558239" y="2459002"/>
              <a:ext cx="225496" cy="225496"/>
            </a:xfrm>
            <a:prstGeom prst="rect">
              <a:avLst/>
            </a:prstGeom>
            <a:solidFill>
              <a:srgbClr val="3339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1"/>
            <p:cNvSpPr txBox="1"/>
            <p:nvPr/>
          </p:nvSpPr>
          <p:spPr>
            <a:xfrm>
              <a:off x="3631225" y="417150"/>
              <a:ext cx="54426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B2B</a:t>
              </a:r>
              <a:endPara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85" name="Google Shape;185;p31"/>
          <p:cNvSpPr txBox="1"/>
          <p:nvPr>
            <p:ph type="title"/>
          </p:nvPr>
        </p:nvSpPr>
        <p:spPr>
          <a:xfrm>
            <a:off x="224825" y="318150"/>
            <a:ext cx="30036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  <a:t>B2C</a:t>
            </a:r>
            <a:endParaRPr b="1" sz="24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6" name="Google Shape;186;p31"/>
          <p:cNvGrpSpPr/>
          <p:nvPr/>
        </p:nvGrpSpPr>
        <p:grpSpPr>
          <a:xfrm>
            <a:off x="3962013" y="915500"/>
            <a:ext cx="4667412" cy="1431525"/>
            <a:chOff x="3962013" y="915500"/>
            <a:chExt cx="4667412" cy="1431525"/>
          </a:xfrm>
        </p:grpSpPr>
        <p:sp>
          <p:nvSpPr>
            <p:cNvPr id="187" name="Google Shape;187;p31"/>
            <p:cNvSpPr txBox="1"/>
            <p:nvPr/>
          </p:nvSpPr>
          <p:spPr>
            <a:xfrm>
              <a:off x="3962013" y="915500"/>
              <a:ext cx="896400" cy="81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88" name="Google Shape;188;p31"/>
            <p:cNvSpPr txBox="1"/>
            <p:nvPr/>
          </p:nvSpPr>
          <p:spPr>
            <a:xfrm>
              <a:off x="4858425" y="1099325"/>
              <a:ext cx="3771000" cy="12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Processo de compra tende a ser </a:t>
              </a:r>
              <a:r>
                <a:rPr b="1" lang="pt-BR" sz="2500">
                  <a:solidFill>
                    <a:srgbClr val="39C88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mais demorado.</a:t>
              </a: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D</a:t>
              </a: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iversas pessoas dentro da mesma empresa participam da decisão.</a:t>
              </a:r>
              <a:br>
                <a:rPr b="1" lang="pt-BR" sz="2500">
                  <a:solidFill>
                    <a:srgbClr val="39C88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b="1" lang="pt-BR" sz="2500">
                  <a:solidFill>
                    <a:srgbClr val="39C88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Nem sempre quem compra irá utilizar.</a:t>
              </a:r>
              <a:endParaRPr b="1" sz="25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89" name="Google Shape;189;p31"/>
          <p:cNvSpPr txBox="1"/>
          <p:nvPr/>
        </p:nvSpPr>
        <p:spPr>
          <a:xfrm>
            <a:off x="224825" y="1007413"/>
            <a:ext cx="3771000" cy="1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25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  <a:t>Processo de compra tende a ser </a:t>
            </a:r>
            <a:r>
              <a:rPr b="1" lang="pt-BR" sz="25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mais emocional.</a:t>
            </a:r>
            <a:br>
              <a:rPr b="1" lang="pt-BR" sz="25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25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  <a:t>O comprador na maioria dos casos é quem irá utilizar o que foi adquirido</a:t>
            </a:r>
            <a:endParaRPr b="1" sz="2400">
              <a:solidFill>
                <a:srgbClr val="41488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5" name="Google Shape;195;p32"/>
          <p:cNvSpPr txBox="1"/>
          <p:nvPr/>
        </p:nvSpPr>
        <p:spPr>
          <a:xfrm>
            <a:off x="468660" y="1753250"/>
            <a:ext cx="86679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PM/PO/Produto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32"/>
          <p:cNvSpPr/>
          <p:nvPr/>
        </p:nvSpPr>
        <p:spPr>
          <a:xfrm>
            <a:off x="609700" y="2629545"/>
            <a:ext cx="7467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/>
          <p:nvPr/>
        </p:nvSpPr>
        <p:spPr>
          <a:xfrm>
            <a:off x="2661675" y="642703"/>
            <a:ext cx="2203200" cy="2203200"/>
          </a:xfrm>
          <a:prstGeom prst="ellipse">
            <a:avLst/>
          </a:prstGeom>
          <a:solidFill>
            <a:srgbClr val="5C6D7E">
              <a:alpha val="3333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ECF0F1"/>
                </a:solidFill>
                <a:latin typeface="Montserrat"/>
                <a:ea typeface="Montserrat"/>
                <a:cs typeface="Montserrat"/>
                <a:sym typeface="Montserrat"/>
              </a:rPr>
              <a:t>UX</a:t>
            </a:r>
            <a:endParaRPr b="1">
              <a:solidFill>
                <a:srgbClr val="ECF0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33"/>
          <p:cNvSpPr/>
          <p:nvPr/>
        </p:nvSpPr>
        <p:spPr>
          <a:xfrm>
            <a:off x="4320229" y="642700"/>
            <a:ext cx="2203200" cy="2203200"/>
          </a:xfrm>
          <a:prstGeom prst="ellipse">
            <a:avLst/>
          </a:prstGeom>
          <a:solidFill>
            <a:srgbClr val="59476B">
              <a:alpha val="68850"/>
            </a:srgbClr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ECF0F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pt-BR">
                <a:solidFill>
                  <a:srgbClr val="ECF0F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ECH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3" name="Google Shape;203;p33"/>
          <p:cNvSpPr/>
          <p:nvPr/>
        </p:nvSpPr>
        <p:spPr>
          <a:xfrm>
            <a:off x="3470405" y="1896428"/>
            <a:ext cx="2203200" cy="2203200"/>
          </a:xfrm>
          <a:prstGeom prst="ellipse">
            <a:avLst/>
          </a:prstGeom>
          <a:solidFill>
            <a:srgbClr val="4B5398">
              <a:alpha val="68630"/>
            </a:srgbClr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ECF0F1"/>
                </a:solidFill>
                <a:latin typeface="Montserrat"/>
                <a:ea typeface="Montserrat"/>
                <a:cs typeface="Montserrat"/>
                <a:sym typeface="Montserrat"/>
              </a:rPr>
              <a:t>BUSINESS</a:t>
            </a:r>
            <a:endParaRPr b="1">
              <a:solidFill>
                <a:srgbClr val="ECF0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33"/>
          <p:cNvSpPr/>
          <p:nvPr/>
        </p:nvSpPr>
        <p:spPr>
          <a:xfrm>
            <a:off x="2170100" y="2050200"/>
            <a:ext cx="2433875" cy="1067350"/>
          </a:xfrm>
          <a:custGeom>
            <a:rect b="b" l="l" r="r" t="t"/>
            <a:pathLst>
              <a:path extrusionOk="0" h="42694" w="97355">
                <a:moveTo>
                  <a:pt x="97355" y="0"/>
                </a:moveTo>
                <a:cubicBezTo>
                  <a:pt x="84726" y="7034"/>
                  <a:pt x="37807" y="38366"/>
                  <a:pt x="21581" y="42203"/>
                </a:cubicBezTo>
                <a:cubicBezTo>
                  <a:pt x="5355" y="46040"/>
                  <a:pt x="3597" y="26217"/>
                  <a:pt x="0" y="23020"/>
                </a:cubicBezTo>
              </a:path>
            </a:pathLst>
          </a:custGeom>
          <a:noFill/>
          <a:ln cap="flat" cmpd="sng" w="38100">
            <a:solidFill>
              <a:srgbClr val="36B274"/>
            </a:solidFill>
            <a:prstDash val="solid"/>
            <a:round/>
            <a:headEnd len="med" w="med" type="triangle"/>
            <a:tailEnd len="med" w="med" type="triangle"/>
          </a:ln>
        </p:spPr>
      </p:sp>
      <p:sp>
        <p:nvSpPr>
          <p:cNvPr id="205" name="Google Shape;205;p33"/>
          <p:cNvSpPr txBox="1"/>
          <p:nvPr/>
        </p:nvSpPr>
        <p:spPr>
          <a:xfrm>
            <a:off x="947175" y="2158100"/>
            <a:ext cx="1894200" cy="8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Pessoas de Produto</a:t>
            </a:r>
            <a:endParaRPr b="1" sz="24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34"/>
          <p:cNvGrpSpPr/>
          <p:nvPr/>
        </p:nvGrpSpPr>
        <p:grpSpPr>
          <a:xfrm>
            <a:off x="3980540" y="0"/>
            <a:ext cx="5176944" cy="5143500"/>
            <a:chOff x="3511687" y="0"/>
            <a:chExt cx="5646138" cy="5143500"/>
          </a:xfrm>
        </p:grpSpPr>
        <p:sp>
          <p:nvSpPr>
            <p:cNvPr id="211" name="Google Shape;211;p34"/>
            <p:cNvSpPr/>
            <p:nvPr/>
          </p:nvSpPr>
          <p:spPr>
            <a:xfrm>
              <a:off x="3631225" y="0"/>
              <a:ext cx="5526600" cy="5143500"/>
            </a:xfrm>
            <a:prstGeom prst="rect">
              <a:avLst/>
            </a:prstGeom>
            <a:solidFill>
              <a:srgbClr val="3339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4"/>
            <p:cNvSpPr/>
            <p:nvPr/>
          </p:nvSpPr>
          <p:spPr>
            <a:xfrm rot="-2703234">
              <a:off x="3558239" y="2459002"/>
              <a:ext cx="225496" cy="225496"/>
            </a:xfrm>
            <a:prstGeom prst="rect">
              <a:avLst/>
            </a:prstGeom>
            <a:solidFill>
              <a:srgbClr val="3339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4"/>
            <p:cNvSpPr txBox="1"/>
            <p:nvPr/>
          </p:nvSpPr>
          <p:spPr>
            <a:xfrm>
              <a:off x="3631225" y="417150"/>
              <a:ext cx="54426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B2B</a:t>
              </a:r>
              <a:endPara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14" name="Google Shape;214;p34"/>
          <p:cNvSpPr txBox="1"/>
          <p:nvPr>
            <p:ph type="title"/>
          </p:nvPr>
        </p:nvSpPr>
        <p:spPr>
          <a:xfrm>
            <a:off x="224825" y="318150"/>
            <a:ext cx="30036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  <a:t>B2C</a:t>
            </a:r>
            <a:endParaRPr b="1" sz="24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15" name="Google Shape;215;p34"/>
          <p:cNvGrpSpPr/>
          <p:nvPr/>
        </p:nvGrpSpPr>
        <p:grpSpPr>
          <a:xfrm>
            <a:off x="3962013" y="915500"/>
            <a:ext cx="4667412" cy="1339625"/>
            <a:chOff x="3962013" y="915500"/>
            <a:chExt cx="4667412" cy="1339625"/>
          </a:xfrm>
        </p:grpSpPr>
        <p:sp>
          <p:nvSpPr>
            <p:cNvPr id="216" name="Google Shape;216;p34"/>
            <p:cNvSpPr txBox="1"/>
            <p:nvPr/>
          </p:nvSpPr>
          <p:spPr>
            <a:xfrm>
              <a:off x="3962013" y="915500"/>
              <a:ext cx="896400" cy="81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7" name="Google Shape;217;p34"/>
            <p:cNvSpPr txBox="1"/>
            <p:nvPr/>
          </p:nvSpPr>
          <p:spPr>
            <a:xfrm>
              <a:off x="4858425" y="1007425"/>
              <a:ext cx="3771000" cy="12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Menor número de </a:t>
              </a: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clientes. </a:t>
              </a:r>
              <a:endParaRPr b="1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None/>
              </a:pP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É possível conhecer</a:t>
              </a:r>
              <a:r>
                <a:rPr b="1" lang="pt-BR" sz="25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os clientes e leads pelo nome/empresa</a:t>
              </a:r>
              <a:endParaRPr b="1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18" name="Google Shape;218;p34"/>
          <p:cNvSpPr txBox="1"/>
          <p:nvPr/>
        </p:nvSpPr>
        <p:spPr>
          <a:xfrm>
            <a:off x="224825" y="1007413"/>
            <a:ext cx="3771000" cy="1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  <a:t>Maior número de clientes.</a:t>
            </a:r>
            <a:endParaRPr b="1" sz="2500">
              <a:solidFill>
                <a:srgbClr val="41488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pt-BR" sz="25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  <a:t>Clientes e leads tendem a ser “números”</a:t>
            </a:r>
            <a:br>
              <a:rPr b="1" lang="pt-BR" sz="2500">
                <a:solidFill>
                  <a:srgbClr val="41488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 sz="2400">
              <a:solidFill>
                <a:srgbClr val="41488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24" name="Google Shape;224;p35"/>
          <p:cNvSpPr txBox="1"/>
          <p:nvPr/>
        </p:nvSpPr>
        <p:spPr>
          <a:xfrm>
            <a:off x="468660" y="2571750"/>
            <a:ext cx="86679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 pedido da customização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5"/>
          <p:cNvSpPr/>
          <p:nvPr/>
        </p:nvSpPr>
        <p:spPr>
          <a:xfrm>
            <a:off x="609700" y="3448045"/>
            <a:ext cx="7467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>
            <p:ph idx="1" type="body"/>
          </p:nvPr>
        </p:nvSpPr>
        <p:spPr>
          <a:xfrm>
            <a:off x="4307675" y="5338775"/>
            <a:ext cx="3388500" cy="22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pt-BR" sz="1600"/>
              <a:t>Branding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pt-BR" sz="1600"/>
              <a:t>Produto</a:t>
            </a:r>
            <a:endParaRPr sz="16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pt-BR" sz="1600"/>
              <a:t>Operação (boa margem):</a:t>
            </a:r>
            <a:endParaRPr sz="16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pt-BR" sz="1600"/>
              <a:t>Tecnologia 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31" name="Google Shape;2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37" name="Google Shape;23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600" y="-38925"/>
            <a:ext cx="8032825" cy="522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3" name="Google Shape;243;p38"/>
          <p:cNvSpPr txBox="1"/>
          <p:nvPr/>
        </p:nvSpPr>
        <p:spPr>
          <a:xfrm>
            <a:off x="238050" y="266650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Ele adorou o produto mas </a:t>
            </a: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só</a:t>
            </a: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vai fechar se fizer o recurso </a:t>
            </a: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A,B,C...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38"/>
          <p:cNvSpPr/>
          <p:nvPr/>
        </p:nvSpPr>
        <p:spPr>
          <a:xfrm>
            <a:off x="379090" y="353586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50" name="Google Shape;25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1300" y="253427"/>
            <a:ext cx="5854350" cy="463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6" name="Google Shape;256;p40"/>
          <p:cNvSpPr txBox="1"/>
          <p:nvPr/>
        </p:nvSpPr>
        <p:spPr>
          <a:xfrm>
            <a:off x="396700" y="2121913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SEJA SEMPRE EMPÁTICO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40"/>
          <p:cNvSpPr/>
          <p:nvPr/>
        </p:nvSpPr>
        <p:spPr>
          <a:xfrm>
            <a:off x="537740" y="2991279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1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63" name="Google Shape;263;p41"/>
          <p:cNvSpPr txBox="1"/>
          <p:nvPr/>
        </p:nvSpPr>
        <p:spPr>
          <a:xfrm>
            <a:off x="468650" y="2186375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Como alinhar com o time de vendas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41"/>
          <p:cNvSpPr/>
          <p:nvPr/>
        </p:nvSpPr>
        <p:spPr>
          <a:xfrm>
            <a:off x="609690" y="3055742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2"/>
          <p:cNvSpPr txBox="1"/>
          <p:nvPr>
            <p:ph idx="1" type="body"/>
          </p:nvPr>
        </p:nvSpPr>
        <p:spPr>
          <a:xfrm>
            <a:off x="4307675" y="5338775"/>
            <a:ext cx="3388500" cy="22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pt-BR" sz="1600"/>
              <a:t>Branding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pt-BR" sz="1600"/>
              <a:t>Produto</a:t>
            </a:r>
            <a:endParaRPr sz="16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pt-BR" sz="1600"/>
              <a:t>Operação (boa margem):</a:t>
            </a:r>
            <a:endParaRPr sz="16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pt-BR" sz="1600"/>
              <a:t>Tecnologia 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2"/>
          <p:cNvSpPr/>
          <p:nvPr/>
        </p:nvSpPr>
        <p:spPr>
          <a:xfrm>
            <a:off x="2661675" y="642703"/>
            <a:ext cx="2203200" cy="2203200"/>
          </a:xfrm>
          <a:prstGeom prst="ellipse">
            <a:avLst/>
          </a:prstGeom>
          <a:solidFill>
            <a:srgbClr val="5C6D7E">
              <a:alpha val="3333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ECF0F1"/>
                </a:solidFill>
                <a:latin typeface="Montserrat"/>
                <a:ea typeface="Montserrat"/>
                <a:cs typeface="Montserrat"/>
                <a:sym typeface="Montserrat"/>
              </a:rPr>
              <a:t>UX</a:t>
            </a:r>
            <a:endParaRPr b="1">
              <a:solidFill>
                <a:srgbClr val="ECF0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42"/>
          <p:cNvSpPr/>
          <p:nvPr/>
        </p:nvSpPr>
        <p:spPr>
          <a:xfrm>
            <a:off x="4320229" y="642700"/>
            <a:ext cx="2203200" cy="2203200"/>
          </a:xfrm>
          <a:prstGeom prst="ellipse">
            <a:avLst/>
          </a:prstGeom>
          <a:solidFill>
            <a:srgbClr val="59476B">
              <a:alpha val="68850"/>
            </a:srgbClr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ECF0F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pt-BR">
                <a:solidFill>
                  <a:srgbClr val="ECF0F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ECH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2" name="Google Shape;272;p42"/>
          <p:cNvSpPr/>
          <p:nvPr/>
        </p:nvSpPr>
        <p:spPr>
          <a:xfrm>
            <a:off x="3470405" y="1896428"/>
            <a:ext cx="2203200" cy="2203200"/>
          </a:xfrm>
          <a:prstGeom prst="ellipse">
            <a:avLst/>
          </a:prstGeom>
          <a:solidFill>
            <a:srgbClr val="39C881">
              <a:alpha val="68630"/>
            </a:srgbClr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ECF0F1"/>
                </a:solidFill>
                <a:latin typeface="Montserrat"/>
                <a:ea typeface="Montserrat"/>
                <a:cs typeface="Montserrat"/>
                <a:sym typeface="Montserrat"/>
              </a:rPr>
              <a:t>BUSINESS</a:t>
            </a:r>
            <a:endParaRPr b="1">
              <a:solidFill>
                <a:srgbClr val="ECF0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3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78" name="Google Shape;278;p43"/>
          <p:cNvSpPr txBox="1"/>
          <p:nvPr/>
        </p:nvSpPr>
        <p:spPr>
          <a:xfrm>
            <a:off x="238050" y="266650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Ele 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adorou</a:t>
            </a: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o produto mas só vai fechar se fizer o recurso A,B,C...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43"/>
          <p:cNvSpPr/>
          <p:nvPr/>
        </p:nvSpPr>
        <p:spPr>
          <a:xfrm>
            <a:off x="379090" y="353586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5" name="Google Shape;285;p44"/>
          <p:cNvSpPr txBox="1"/>
          <p:nvPr/>
        </p:nvSpPr>
        <p:spPr>
          <a:xfrm>
            <a:off x="468650" y="2023163"/>
            <a:ext cx="86679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Questione você mesmo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44"/>
          <p:cNvSpPr/>
          <p:nvPr/>
        </p:nvSpPr>
        <p:spPr>
          <a:xfrm>
            <a:off x="609690" y="3090029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5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92" name="Google Shape;292;p45"/>
          <p:cNvSpPr txBox="1"/>
          <p:nvPr/>
        </p:nvSpPr>
        <p:spPr>
          <a:xfrm>
            <a:off x="468650" y="1139000"/>
            <a:ext cx="8667900" cy="222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 cliente é um dos maiores do segmento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" name="Google Shape;293;p45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6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99" name="Google Shape;299;p46"/>
          <p:cNvSpPr txBox="1"/>
          <p:nvPr/>
        </p:nvSpPr>
        <p:spPr>
          <a:xfrm>
            <a:off x="468650" y="257175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Essa dor é comum nesse segmento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46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7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6" name="Google Shape;306;p47"/>
          <p:cNvSpPr txBox="1"/>
          <p:nvPr/>
        </p:nvSpPr>
        <p:spPr>
          <a:xfrm>
            <a:off x="468650" y="257175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Talvez você esteja recebendo uma informação valiosa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47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8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13" name="Google Shape;313;p48"/>
          <p:cNvSpPr txBox="1"/>
          <p:nvPr/>
        </p:nvSpPr>
        <p:spPr>
          <a:xfrm>
            <a:off x="468650" y="257175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Já pensou em pedir mais dinheiro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48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9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0" name="Google Shape;320;p49"/>
          <p:cNvSpPr txBox="1"/>
          <p:nvPr/>
        </p:nvSpPr>
        <p:spPr>
          <a:xfrm>
            <a:off x="468650" y="257175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Pense no time de Vendas como um cliente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49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0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7" name="Google Shape;327;p50"/>
          <p:cNvSpPr txBox="1"/>
          <p:nvPr/>
        </p:nvSpPr>
        <p:spPr>
          <a:xfrm>
            <a:off x="468650" y="257175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Como você pode ajudá-lo a atingir os objetivos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50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34" name="Google Shape;334;p51"/>
          <p:cNvSpPr txBox="1"/>
          <p:nvPr/>
        </p:nvSpPr>
        <p:spPr>
          <a:xfrm>
            <a:off x="468650" y="2121913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Continue dizendo não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!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" name="Google Shape;335;p51"/>
          <p:cNvSpPr/>
          <p:nvPr/>
        </p:nvSpPr>
        <p:spPr>
          <a:xfrm>
            <a:off x="609690" y="2991279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2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1" name="Google Shape;341;p52"/>
          <p:cNvSpPr txBox="1"/>
          <p:nvPr/>
        </p:nvSpPr>
        <p:spPr>
          <a:xfrm>
            <a:off x="418700" y="1785061"/>
            <a:ext cx="8667900" cy="14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Seu roadmap não é </a:t>
            </a: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estático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! 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52"/>
          <p:cNvSpPr/>
          <p:nvPr/>
        </p:nvSpPr>
        <p:spPr>
          <a:xfrm>
            <a:off x="559740" y="3328154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3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8" name="Google Shape;348;p53"/>
          <p:cNvSpPr txBox="1"/>
          <p:nvPr/>
        </p:nvSpPr>
        <p:spPr>
          <a:xfrm>
            <a:off x="468650" y="2374238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Replique o conhecimento para o time de vendas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!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53"/>
          <p:cNvSpPr/>
          <p:nvPr/>
        </p:nvSpPr>
        <p:spPr>
          <a:xfrm>
            <a:off x="609690" y="3243604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4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5" name="Google Shape;355;p54"/>
          <p:cNvSpPr txBox="1"/>
          <p:nvPr/>
        </p:nvSpPr>
        <p:spPr>
          <a:xfrm>
            <a:off x="468650" y="257175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Cases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54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5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62" name="Google Shape;362;p55"/>
          <p:cNvSpPr txBox="1"/>
          <p:nvPr/>
        </p:nvSpPr>
        <p:spPr>
          <a:xfrm>
            <a:off x="468650" y="257175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SMS </a:t>
            </a: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Cadenciado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55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6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69" name="Google Shape;369;p56"/>
          <p:cNvSpPr txBox="1"/>
          <p:nvPr/>
        </p:nvSpPr>
        <p:spPr>
          <a:xfrm>
            <a:off x="468650" y="2571750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PDV - Agenda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56"/>
          <p:cNvSpPr/>
          <p:nvPr/>
        </p:nvSpPr>
        <p:spPr>
          <a:xfrm>
            <a:off x="609690" y="3441117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2F51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7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6" name="Google Shape;376;p57"/>
          <p:cNvSpPr txBox="1"/>
          <p:nvPr/>
        </p:nvSpPr>
        <p:spPr>
          <a:xfrm>
            <a:off x="396700" y="2121913"/>
            <a:ext cx="86679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SEJA SEMPRE EMPÁTICO</a:t>
            </a:r>
            <a:r>
              <a:rPr b="1" lang="pt-BR" sz="48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4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7" name="Google Shape;377;p57"/>
          <p:cNvSpPr/>
          <p:nvPr/>
        </p:nvSpPr>
        <p:spPr>
          <a:xfrm>
            <a:off x="537740" y="2991279"/>
            <a:ext cx="746700" cy="303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B5398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8"/>
          <p:cNvSpPr txBox="1"/>
          <p:nvPr>
            <p:ph type="title"/>
          </p:nvPr>
        </p:nvSpPr>
        <p:spPr>
          <a:xfrm>
            <a:off x="3164475" y="1485600"/>
            <a:ext cx="5315400" cy="7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OBRIGADO</a:t>
            </a:r>
            <a:r>
              <a:rPr b="1" lang="pt-BR" sz="34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34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58"/>
          <p:cNvSpPr txBox="1"/>
          <p:nvPr>
            <p:ph idx="1" type="body"/>
          </p:nvPr>
        </p:nvSpPr>
        <p:spPr>
          <a:xfrm>
            <a:off x="3212012" y="2294162"/>
            <a:ext cx="5315400" cy="42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Arthur Éden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4" name="Google Shape;38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075" y="366450"/>
            <a:ext cx="939375" cy="6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8"/>
          <p:cNvSpPr/>
          <p:nvPr/>
        </p:nvSpPr>
        <p:spPr>
          <a:xfrm>
            <a:off x="50" y="4086125"/>
            <a:ext cx="9144000" cy="1057500"/>
          </a:xfrm>
          <a:prstGeom prst="rect">
            <a:avLst/>
          </a:prstGeom>
          <a:solidFill>
            <a:srgbClr val="41488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8"/>
          <p:cNvSpPr/>
          <p:nvPr/>
        </p:nvSpPr>
        <p:spPr>
          <a:xfrm>
            <a:off x="573675" y="952200"/>
            <a:ext cx="234000" cy="255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8"/>
          <p:cNvSpPr txBox="1"/>
          <p:nvPr>
            <p:ph idx="1" type="body"/>
          </p:nvPr>
        </p:nvSpPr>
        <p:spPr>
          <a:xfrm>
            <a:off x="3212012" y="2711331"/>
            <a:ext cx="5315400" cy="5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Produto</a:t>
            </a:r>
            <a:endParaRPr sz="14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arthur.eden@dito.com.br</a:t>
            </a:r>
            <a:endParaRPr sz="14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Linkedin.com/in/arthureden</a:t>
            </a:r>
            <a:endParaRPr sz="14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8" name="Google Shape;388;p58"/>
          <p:cNvSpPr txBox="1"/>
          <p:nvPr>
            <p:ph idx="1" type="body"/>
          </p:nvPr>
        </p:nvSpPr>
        <p:spPr>
          <a:xfrm>
            <a:off x="3212012" y="3429000"/>
            <a:ext cx="53154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dito.com.br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89" name="Google Shape;389;p58"/>
          <p:cNvSpPr txBox="1"/>
          <p:nvPr/>
        </p:nvSpPr>
        <p:spPr>
          <a:xfrm>
            <a:off x="-384450" y="321125"/>
            <a:ext cx="49215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